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7" roundtripDataSignature="AMtx7mivDFegUdagBSo7NA46JAimZ593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406400" y="696913"/>
            <a:ext cx="6199188"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rPr lang="en"/>
              <a:t>Grit, Grind, and Greatness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607f3d99fd_0_0:notes"/>
          <p:cNvSpPr/>
          <p:nvPr>
            <p:ph idx="2" type="sldImg"/>
          </p:nvPr>
        </p:nvSpPr>
        <p:spPr>
          <a:xfrm>
            <a:off x="406400" y="696913"/>
            <a:ext cx="6197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g2607f3d99fd_0_0:notes"/>
          <p:cNvSpPr txBox="1"/>
          <p:nvPr>
            <p:ph idx="1" type="body"/>
          </p:nvPr>
        </p:nvSpPr>
        <p:spPr>
          <a:xfrm>
            <a:off x="701040" y="4415790"/>
            <a:ext cx="5608200" cy="418350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639fece5e6_0_0:notes"/>
          <p:cNvSpPr/>
          <p:nvPr>
            <p:ph idx="2" type="sldImg"/>
          </p:nvPr>
        </p:nvSpPr>
        <p:spPr>
          <a:xfrm>
            <a:off x="406400" y="696913"/>
            <a:ext cx="6197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g2639fece5e6_0_0:notes"/>
          <p:cNvSpPr txBox="1"/>
          <p:nvPr>
            <p:ph idx="1" type="body"/>
          </p:nvPr>
        </p:nvSpPr>
        <p:spPr>
          <a:xfrm>
            <a:off x="701040" y="4415790"/>
            <a:ext cx="5608200" cy="418350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3: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3: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4: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4: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5: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5: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6: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6: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7: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7: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8: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8: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9:notes"/>
          <p:cNvSpPr/>
          <p:nvPr>
            <p:ph idx="2" type="sldImg"/>
          </p:nvPr>
        </p:nvSpPr>
        <p:spPr>
          <a:xfrm>
            <a:off x="406400" y="696913"/>
            <a:ext cx="61976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9:notes"/>
          <p:cNvSpPr txBox="1"/>
          <p:nvPr>
            <p:ph idx="1" type="body"/>
          </p:nvPr>
        </p:nvSpPr>
        <p:spPr>
          <a:xfrm>
            <a:off x="701040" y="4415790"/>
            <a:ext cx="5608320" cy="418338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0ac99dd296_2_0:notes"/>
          <p:cNvSpPr/>
          <p:nvPr>
            <p:ph idx="2" type="sldImg"/>
          </p:nvPr>
        </p:nvSpPr>
        <p:spPr>
          <a:xfrm>
            <a:off x="406400" y="696913"/>
            <a:ext cx="6197700" cy="3486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g10ac99dd296_2_0:notes"/>
          <p:cNvSpPr txBox="1"/>
          <p:nvPr>
            <p:ph idx="1" type="body"/>
          </p:nvPr>
        </p:nvSpPr>
        <p:spPr>
          <a:xfrm>
            <a:off x="701040" y="4415790"/>
            <a:ext cx="5608200" cy="4183500"/>
          </a:xfrm>
          <a:prstGeom prst="rect">
            <a:avLst/>
          </a:prstGeom>
          <a:noFill/>
          <a:ln>
            <a:noFill/>
          </a:ln>
        </p:spPr>
        <p:txBody>
          <a:bodyPr anchorCtr="0" anchor="t" bIns="93150" lIns="93150" spcFirstLastPara="1" rIns="93150" wrap="square" tIns="9315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9" name="Google Shape;19;p14"/>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14"/>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1" name="Google Shape;21;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mailto:kelsie.mceachern@bisd.net" TargetMode="External"/><Relationship Id="rId4" Type="http://schemas.openxmlformats.org/officeDocument/2006/relationships/hyperlink" Target="https://www.lakebeltonathletics.com/" TargetMode="External"/><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kelsie.mceachern@bisd.net" TargetMode="External"/><Relationship Id="rId4" Type="http://schemas.openxmlformats.org/officeDocument/2006/relationships/hyperlink" Target="mailto:rachel.ripley@bisd.net" TargetMode="External"/><Relationship Id="rId5" Type="http://schemas.openxmlformats.org/officeDocument/2006/relationships/hyperlink" Target="mailto:jeremiah.adams@bisd.net" TargetMode="External"/><Relationship Id="rId6"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
        <p:nvSpPr>
          <p:cNvPr id="55" name="Google Shape;55;p1"/>
          <p:cNvSpPr txBox="1"/>
          <p:nvPr>
            <p:ph type="ctrTitle"/>
          </p:nvPr>
        </p:nvSpPr>
        <p:spPr>
          <a:xfrm>
            <a:off x="435133" y="1545450"/>
            <a:ext cx="8520600" cy="2052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5200"/>
              <a:buNone/>
            </a:pPr>
            <a:r>
              <a:t/>
            </a:r>
            <a:endParaRPr sz="3600"/>
          </a:p>
          <a:p>
            <a:pPr indent="0" lvl="0" marL="0" rtl="0" algn="l">
              <a:lnSpc>
                <a:spcPct val="100000"/>
              </a:lnSpc>
              <a:spcBef>
                <a:spcPts val="0"/>
              </a:spcBef>
              <a:spcAft>
                <a:spcPts val="0"/>
              </a:spcAft>
              <a:buSzPts val="5200"/>
              <a:buNone/>
            </a:pPr>
            <a:r>
              <a:t/>
            </a:r>
            <a:endParaRPr sz="3600"/>
          </a:p>
          <a:p>
            <a:pPr indent="0" lvl="0" marL="0" rtl="0" algn="ctr">
              <a:lnSpc>
                <a:spcPct val="100000"/>
              </a:lnSpc>
              <a:spcBef>
                <a:spcPts val="0"/>
              </a:spcBef>
              <a:spcAft>
                <a:spcPts val="0"/>
              </a:spcAft>
              <a:buSzPts val="5200"/>
              <a:buNone/>
            </a:pPr>
            <a:r>
              <a:rPr lang="en" sz="3600"/>
              <a:t>LAKE BELTON BRONCOS</a:t>
            </a:r>
            <a:endParaRPr sz="3600"/>
          </a:p>
          <a:p>
            <a:pPr indent="0" lvl="0" marL="0" rtl="0" algn="ctr">
              <a:lnSpc>
                <a:spcPct val="100000"/>
              </a:lnSpc>
              <a:spcBef>
                <a:spcPts val="0"/>
              </a:spcBef>
              <a:spcAft>
                <a:spcPts val="0"/>
              </a:spcAft>
              <a:buSzPts val="5200"/>
              <a:buNone/>
            </a:pPr>
            <a:r>
              <a:rPr lang="en" sz="3600"/>
              <a:t> SOFTBALL 2024 HANDBOOK</a:t>
            </a:r>
            <a:endParaRPr sz="3600"/>
          </a:p>
          <a:p>
            <a:pPr indent="0" lvl="0" marL="0" rtl="0" algn="ctr">
              <a:lnSpc>
                <a:spcPct val="100000"/>
              </a:lnSpc>
              <a:spcBef>
                <a:spcPts val="0"/>
              </a:spcBef>
              <a:spcAft>
                <a:spcPts val="0"/>
              </a:spcAft>
              <a:buSzPts val="5200"/>
              <a:buNone/>
            </a:pPr>
            <a:r>
              <a:t/>
            </a:r>
            <a:endParaRPr sz="1200"/>
          </a:p>
          <a:p>
            <a:pPr indent="0" lvl="0" marL="0" rtl="0" algn="ctr">
              <a:lnSpc>
                <a:spcPct val="100000"/>
              </a:lnSpc>
              <a:spcBef>
                <a:spcPts val="0"/>
              </a:spcBef>
              <a:spcAft>
                <a:spcPts val="0"/>
              </a:spcAft>
              <a:buSzPts val="5200"/>
              <a:buNone/>
            </a:pPr>
            <a:r>
              <a:rPr b="1" lang="en" sz="3600"/>
              <a:t>“G ”</a:t>
            </a:r>
            <a:endParaRPr b="1" sz="3600"/>
          </a:p>
        </p:txBody>
      </p:sp>
      <p:sp>
        <p:nvSpPr>
          <p:cNvPr id="56" name="Google Shape;56;p1"/>
          <p:cNvSpPr txBox="1"/>
          <p:nvPr/>
        </p:nvSpPr>
        <p:spPr>
          <a:xfrm>
            <a:off x="4728700" y="2844150"/>
            <a:ext cx="249000" cy="400200"/>
          </a:xfrm>
          <a:prstGeom prst="rect">
            <a:avLst/>
          </a:prstGeom>
          <a:noFill/>
          <a:ln>
            <a:noFill/>
          </a:ln>
        </p:spPr>
        <p:txBody>
          <a:bodyPr anchorCtr="0" anchor="b" bIns="91425" lIns="91425" spcFirstLastPara="1" rIns="91425" wrap="square" tIns="91425">
            <a:spAutoFit/>
          </a:bodyPr>
          <a:lstStyle/>
          <a:p>
            <a:pPr indent="0" lvl="0" marL="0" rtl="0" algn="l">
              <a:spcBef>
                <a:spcPts val="0"/>
              </a:spcBef>
              <a:spcAft>
                <a:spcPts val="0"/>
              </a:spcAft>
              <a:buNone/>
            </a:pPr>
            <a:r>
              <a:rPr b="1" lang="en"/>
              <a:t>3</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2607f3d99fd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Signature Page</a:t>
            </a:r>
            <a:endParaRPr u="sng"/>
          </a:p>
        </p:txBody>
      </p:sp>
      <p:sp>
        <p:nvSpPr>
          <p:cNvPr id="121" name="Google Shape;121;g2607f3d99fd_0_0"/>
          <p:cNvSpPr txBox="1"/>
          <p:nvPr>
            <p:ph idx="1" type="body"/>
          </p:nvPr>
        </p:nvSpPr>
        <p:spPr>
          <a:xfrm>
            <a:off x="1189100" y="1170900"/>
            <a:ext cx="66552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Review Handbook</a:t>
            </a:r>
            <a:endParaRPr b="1">
              <a:solidFill>
                <a:srgbClr val="000000"/>
              </a:solidFill>
            </a:endParaRPr>
          </a:p>
          <a:p>
            <a:pPr indent="0" lvl="0" marL="0" rtl="0" algn="l">
              <a:lnSpc>
                <a:spcPct val="115000"/>
              </a:lnSpc>
              <a:spcBef>
                <a:spcPts val="0"/>
              </a:spcBef>
              <a:spcAft>
                <a:spcPts val="0"/>
              </a:spcAft>
              <a:buNone/>
            </a:pPr>
            <a:r>
              <a:t/>
            </a:r>
            <a:endParaRPr sz="1200">
              <a:solidFill>
                <a:srgbClr val="000000"/>
              </a:solidFill>
            </a:endParaRPr>
          </a:p>
          <a:p>
            <a:pPr indent="0" lvl="0" marL="0" rtl="0" algn="l">
              <a:lnSpc>
                <a:spcPct val="115000"/>
              </a:lnSpc>
              <a:spcBef>
                <a:spcPts val="0"/>
              </a:spcBef>
              <a:spcAft>
                <a:spcPts val="0"/>
              </a:spcAft>
              <a:buNone/>
            </a:pPr>
            <a:r>
              <a:rPr lang="en" sz="1200">
                <a:solidFill>
                  <a:srgbClr val="000000"/>
                </a:solidFill>
              </a:rPr>
              <a:t>By signing this page, you are agreeing to abide by the standards of the Lake Belton Softball Program. You have reviewed the expectations and understand that if you do not adhere to these standards/expectations that necessary actions will be taken upon at coach's discretion.</a:t>
            </a:r>
            <a:endParaRPr sz="1200">
              <a:solidFill>
                <a:srgbClr val="000000"/>
              </a:solidFill>
            </a:endParaRPr>
          </a:p>
          <a:p>
            <a:pPr indent="0" lvl="0" marL="0" rtl="0" algn="l">
              <a:lnSpc>
                <a:spcPct val="115000"/>
              </a:lnSpc>
              <a:spcBef>
                <a:spcPts val="0"/>
              </a:spcBef>
              <a:spcAft>
                <a:spcPts val="0"/>
              </a:spcAft>
              <a:buNone/>
            </a:pPr>
            <a:r>
              <a:t/>
            </a:r>
            <a:endParaRPr sz="1200">
              <a:solidFill>
                <a:srgbClr val="000000"/>
              </a:solidFill>
            </a:endParaRPr>
          </a:p>
          <a:p>
            <a:pPr indent="0" lvl="0" marL="0" rtl="0" algn="l">
              <a:lnSpc>
                <a:spcPct val="115000"/>
              </a:lnSpc>
              <a:spcBef>
                <a:spcPts val="0"/>
              </a:spcBef>
              <a:spcAft>
                <a:spcPts val="0"/>
              </a:spcAft>
              <a:buNone/>
            </a:pPr>
            <a:r>
              <a:rPr lang="en" sz="1200">
                <a:solidFill>
                  <a:srgbClr val="000000"/>
                </a:solidFill>
              </a:rPr>
              <a:t>Please return this page and a copy will be given to you.</a:t>
            </a:r>
            <a:endParaRPr sz="1200">
              <a:solidFill>
                <a:srgbClr val="000000"/>
              </a:solidFill>
            </a:endParaRPr>
          </a:p>
          <a:p>
            <a:pPr indent="0" lvl="0" marL="0" rtl="0" algn="l">
              <a:lnSpc>
                <a:spcPct val="115000"/>
              </a:lnSpc>
              <a:spcBef>
                <a:spcPts val="0"/>
              </a:spcBef>
              <a:spcAft>
                <a:spcPts val="0"/>
              </a:spcAft>
              <a:buNone/>
            </a:pPr>
            <a:r>
              <a:t/>
            </a:r>
            <a:endParaRPr sz="1200">
              <a:solidFill>
                <a:srgbClr val="000000"/>
              </a:solidFill>
            </a:endParaRPr>
          </a:p>
          <a:p>
            <a:pPr indent="0" lvl="0" marL="0" rtl="0" algn="l">
              <a:lnSpc>
                <a:spcPct val="100000"/>
              </a:lnSpc>
              <a:spcBef>
                <a:spcPts val="0"/>
              </a:spcBef>
              <a:spcAft>
                <a:spcPts val="0"/>
              </a:spcAft>
              <a:buNone/>
            </a:pPr>
            <a:r>
              <a:t/>
            </a:r>
            <a:endParaRPr b="1" sz="11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t/>
            </a:r>
            <a:endParaRPr b="1" sz="1100">
              <a:solidFill>
                <a:schemeClr val="dk1"/>
              </a:solidFill>
              <a:latin typeface="Calibri"/>
              <a:ea typeface="Calibri"/>
              <a:cs typeface="Calibri"/>
              <a:sym typeface="Calibri"/>
            </a:endParaRPr>
          </a:p>
          <a:p>
            <a:pPr indent="0" lvl="0" marL="0" rtl="0" algn="l">
              <a:lnSpc>
                <a:spcPct val="100000"/>
              </a:lnSpc>
              <a:spcBef>
                <a:spcPts val="0"/>
              </a:spcBef>
              <a:spcAft>
                <a:spcPts val="0"/>
              </a:spcAft>
              <a:buNone/>
            </a:pPr>
            <a:r>
              <a:rPr b="1" lang="en" sz="1200">
                <a:solidFill>
                  <a:schemeClr val="dk1"/>
                </a:solidFill>
              </a:rPr>
              <a:t>Player’s Signature: ________________________________________  Date: ___________</a:t>
            </a:r>
            <a:endParaRPr b="1" sz="1200">
              <a:solidFill>
                <a:schemeClr val="dk1"/>
              </a:solidFill>
            </a:endParaRPr>
          </a:p>
          <a:p>
            <a:pPr indent="0" lvl="0" marL="0" rtl="0" algn="l">
              <a:lnSpc>
                <a:spcPct val="100000"/>
              </a:lnSpc>
              <a:spcBef>
                <a:spcPts val="0"/>
              </a:spcBef>
              <a:spcAft>
                <a:spcPts val="0"/>
              </a:spcAft>
              <a:buNone/>
            </a:pPr>
            <a:r>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b="1" sz="1200">
              <a:solidFill>
                <a:schemeClr val="dk1"/>
              </a:solidFill>
            </a:endParaRPr>
          </a:p>
          <a:p>
            <a:pPr indent="0" lvl="0" marL="0" rtl="0" algn="l">
              <a:lnSpc>
                <a:spcPct val="100000"/>
              </a:lnSpc>
              <a:spcBef>
                <a:spcPts val="0"/>
              </a:spcBef>
              <a:spcAft>
                <a:spcPts val="0"/>
              </a:spcAft>
              <a:buNone/>
            </a:pPr>
            <a:r>
              <a:rPr b="1" lang="en" sz="1200">
                <a:solidFill>
                  <a:schemeClr val="dk1"/>
                </a:solidFill>
              </a:rPr>
              <a:t>Parent’s Signature: ________________________________________  Date: ___________</a:t>
            </a:r>
            <a:endParaRPr sz="12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rgbClr val="000000"/>
              </a:solidFill>
            </a:endParaRPr>
          </a:p>
        </p:txBody>
      </p:sp>
      <p:pic>
        <p:nvPicPr>
          <p:cNvPr id="122" name="Google Shape;122;g2607f3d99fd_0_0"/>
          <p:cNvPicPr preferRelativeResize="0"/>
          <p:nvPr/>
        </p:nvPicPr>
        <p:blipFill rotWithShape="1">
          <a:blip r:embed="rId3">
            <a:alphaModFix amt="25000"/>
          </a:blip>
          <a:srcRect b="0" l="16861" r="18338" t="1185"/>
          <a:stretch/>
        </p:blipFill>
        <p:spPr>
          <a:xfrm>
            <a:off x="2710025" y="746625"/>
            <a:ext cx="3641000" cy="3694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639fece5e6_0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Questions</a:t>
            </a:r>
            <a:endParaRPr u="sng"/>
          </a:p>
        </p:txBody>
      </p:sp>
      <p:sp>
        <p:nvSpPr>
          <p:cNvPr id="128" name="Google Shape;128;g2639fece5e6_0_0"/>
          <p:cNvSpPr txBox="1"/>
          <p:nvPr>
            <p:ph idx="1" type="body"/>
          </p:nvPr>
        </p:nvSpPr>
        <p:spPr>
          <a:xfrm>
            <a:off x="1189100" y="1170900"/>
            <a:ext cx="66552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solidFill>
                  <a:srgbClr val="000000"/>
                </a:solidFill>
              </a:rPr>
              <a:t>If you have any questions or concerns please contact via email or you may come to the front:</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u="sng">
                <a:solidFill>
                  <a:schemeClr val="hlink"/>
                </a:solidFill>
                <a:hlinkClick r:id="rId3"/>
              </a:rPr>
              <a:t>kelsie.mceachern@bisd.net</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a:solidFill>
                  <a:srgbClr val="000000"/>
                </a:solidFill>
              </a:rPr>
              <a:t>New Website:</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u="sng">
                <a:solidFill>
                  <a:schemeClr val="hlink"/>
                </a:solidFill>
                <a:hlinkClick r:id="rId4"/>
              </a:rPr>
              <a:t>https://www.lakebeltonathletics.com/</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a:solidFill>
                  <a:srgbClr val="000000"/>
                </a:solidFill>
              </a:rPr>
              <a:t>New App:</a:t>
            </a:r>
            <a:endParaRPr b="1">
              <a:solidFill>
                <a:srgbClr val="000000"/>
              </a:solidFill>
            </a:endParaRPr>
          </a:p>
          <a:p>
            <a:pPr indent="0" lvl="0" marL="0" rtl="0" algn="l">
              <a:lnSpc>
                <a:spcPct val="100000"/>
              </a:lnSpc>
              <a:spcBef>
                <a:spcPts val="0"/>
              </a:spcBef>
              <a:spcAft>
                <a:spcPts val="0"/>
              </a:spcAft>
              <a:buNone/>
            </a:pPr>
            <a:r>
              <a:t/>
            </a:r>
            <a:endParaRPr b="1">
              <a:solidFill>
                <a:srgbClr val="000000"/>
              </a:solidFill>
            </a:endParaRPr>
          </a:p>
          <a:p>
            <a:pPr indent="0" lvl="0" marL="0" rtl="0" algn="l">
              <a:lnSpc>
                <a:spcPct val="100000"/>
              </a:lnSpc>
              <a:spcBef>
                <a:spcPts val="0"/>
              </a:spcBef>
              <a:spcAft>
                <a:spcPts val="0"/>
              </a:spcAft>
              <a:buNone/>
            </a:pPr>
            <a:r>
              <a:rPr b="1" lang="en">
                <a:solidFill>
                  <a:srgbClr val="000000"/>
                </a:solidFill>
              </a:rPr>
              <a:t>Belton ISD Athletics</a:t>
            </a:r>
            <a:endParaRPr b="1">
              <a:solidFill>
                <a:srgbClr val="000000"/>
              </a:solidFill>
            </a:endParaRPr>
          </a:p>
          <a:p>
            <a:pPr indent="0" lvl="0" marL="0" rtl="0" algn="l">
              <a:lnSpc>
                <a:spcPct val="100000"/>
              </a:lnSpc>
              <a:spcBef>
                <a:spcPts val="0"/>
              </a:spcBef>
              <a:spcAft>
                <a:spcPts val="0"/>
              </a:spcAft>
              <a:buClr>
                <a:schemeClr val="dk1"/>
              </a:buClr>
              <a:buSzPts val="1100"/>
              <a:buFont typeface="Arial"/>
              <a:buNone/>
            </a:pPr>
            <a:r>
              <a:t/>
            </a:r>
            <a:endParaRPr sz="1200">
              <a:solidFill>
                <a:srgbClr val="000000"/>
              </a:solidFill>
            </a:endParaRPr>
          </a:p>
        </p:txBody>
      </p:sp>
      <p:pic>
        <p:nvPicPr>
          <p:cNvPr id="129" name="Google Shape;129;g2639fece5e6_0_0"/>
          <p:cNvPicPr preferRelativeResize="0"/>
          <p:nvPr/>
        </p:nvPicPr>
        <p:blipFill rotWithShape="1">
          <a:blip r:embed="rId5">
            <a:alphaModFix amt="25000"/>
          </a:blip>
          <a:srcRect b="0" l="16861" r="18338" t="1185"/>
          <a:stretch/>
        </p:blipFill>
        <p:spPr>
          <a:xfrm>
            <a:off x="2710025" y="746625"/>
            <a:ext cx="3641000" cy="3694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3"/>
          <p:cNvSpPr txBox="1"/>
          <p:nvPr>
            <p:ph type="title"/>
          </p:nvPr>
        </p:nvSpPr>
        <p:spPr>
          <a:xfrm>
            <a:off x="311700" y="367700"/>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Bronco</a:t>
            </a:r>
            <a:r>
              <a:rPr lang="en" u="sng"/>
              <a:t> Softball</a:t>
            </a:r>
            <a:endParaRPr u="sng"/>
          </a:p>
        </p:txBody>
      </p:sp>
      <p:sp>
        <p:nvSpPr>
          <p:cNvPr id="62" name="Google Shape;62;p3"/>
          <p:cNvSpPr txBox="1"/>
          <p:nvPr>
            <p:ph idx="1" type="body"/>
          </p:nvPr>
        </p:nvSpPr>
        <p:spPr>
          <a:xfrm>
            <a:off x="311700" y="8476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solidFill>
                  <a:srgbClr val="000000"/>
                </a:solidFill>
              </a:rPr>
              <a:t>Coaches:</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Kelsie McEachern	</a:t>
            </a:r>
            <a:r>
              <a:rPr lang="en" u="sng">
                <a:solidFill>
                  <a:schemeClr val="hlink"/>
                </a:solidFill>
                <a:hlinkClick r:id="rId3"/>
              </a:rPr>
              <a:t>kelsie.mceachern@bisd.net</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Rachel Ripley		</a:t>
            </a:r>
            <a:r>
              <a:rPr lang="en" u="sng">
                <a:solidFill>
                  <a:schemeClr val="hlink"/>
                </a:solidFill>
                <a:hlinkClick r:id="rId4"/>
              </a:rPr>
              <a:t>rachel.ripley@bisd.net</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Jeremiah Adams		</a:t>
            </a:r>
            <a:r>
              <a:rPr lang="en" u="sng">
                <a:solidFill>
                  <a:schemeClr val="hlink"/>
                </a:solidFill>
                <a:hlinkClick r:id="rId5"/>
              </a:rPr>
              <a:t>jeremiah.adams@bisd.net</a:t>
            </a:r>
            <a:endParaRPr>
              <a:solidFill>
                <a:srgbClr val="000000"/>
              </a:solidFill>
            </a:endParaRPr>
          </a:p>
          <a:p>
            <a:pPr indent="0" lvl="0" marL="0" rtl="0" algn="l">
              <a:lnSpc>
                <a:spcPct val="115000"/>
              </a:lnSpc>
              <a:spcBef>
                <a:spcPts val="1600"/>
              </a:spcBef>
              <a:spcAft>
                <a:spcPts val="0"/>
              </a:spcAft>
              <a:buSzPts val="1800"/>
              <a:buNone/>
            </a:pPr>
            <a:r>
              <a:rPr lang="en" sz="1500">
                <a:solidFill>
                  <a:srgbClr val="000000"/>
                </a:solidFill>
              </a:rPr>
              <a:t>Twitter or X:		Lake Belton Bronco Softball @LBBroncosSB			</a:t>
            </a:r>
            <a:endParaRPr sz="1500">
              <a:solidFill>
                <a:srgbClr val="000000"/>
              </a:solidFill>
            </a:endParaRPr>
          </a:p>
          <a:p>
            <a:pPr indent="0" lvl="0" marL="0" rtl="0" algn="l">
              <a:lnSpc>
                <a:spcPct val="115000"/>
              </a:lnSpc>
              <a:spcBef>
                <a:spcPts val="1600"/>
              </a:spcBef>
              <a:spcAft>
                <a:spcPts val="0"/>
              </a:spcAft>
              <a:buSzPts val="1800"/>
              <a:buNone/>
            </a:pPr>
            <a:r>
              <a:rPr lang="en" sz="1500">
                <a:solidFill>
                  <a:srgbClr val="000000"/>
                </a:solidFill>
              </a:rPr>
              <a:t>Remind Me:		Next Page</a:t>
            </a:r>
            <a:endParaRPr sz="1500">
              <a:solidFill>
                <a:srgbClr val="000000"/>
              </a:solidFill>
            </a:endParaRPr>
          </a:p>
          <a:p>
            <a:pPr indent="0" lvl="0" marL="0" rtl="0" algn="l">
              <a:lnSpc>
                <a:spcPct val="115000"/>
              </a:lnSpc>
              <a:spcBef>
                <a:spcPts val="1600"/>
              </a:spcBef>
              <a:spcAft>
                <a:spcPts val="0"/>
              </a:spcAft>
              <a:buSzPts val="1800"/>
              <a:buNone/>
            </a:pPr>
            <a:r>
              <a:rPr lang="en" sz="1500">
                <a:solidFill>
                  <a:srgbClr val="000000"/>
                </a:solidFill>
              </a:rPr>
              <a:t>GameChanger:		Lake Belton Varsity Broncos &amp; Lake Belton Junior Varsity Broncos 		</a:t>
            </a:r>
            <a:endParaRPr sz="1500">
              <a:solidFill>
                <a:srgbClr val="000000"/>
              </a:solidFill>
            </a:endParaRPr>
          </a:p>
        </p:txBody>
      </p:sp>
      <p:cxnSp>
        <p:nvCxnSpPr>
          <p:cNvPr id="63" name="Google Shape;63;p3"/>
          <p:cNvCxnSpPr/>
          <p:nvPr/>
        </p:nvCxnSpPr>
        <p:spPr>
          <a:xfrm>
            <a:off x="311700" y="2912875"/>
            <a:ext cx="8520600" cy="0"/>
          </a:xfrm>
          <a:prstGeom prst="straightConnector1">
            <a:avLst/>
          </a:prstGeom>
          <a:noFill/>
          <a:ln cap="flat" cmpd="sng" w="38100">
            <a:solidFill>
              <a:srgbClr val="000000"/>
            </a:solidFill>
            <a:prstDash val="solid"/>
            <a:round/>
            <a:headEnd len="sm" w="sm" type="none"/>
            <a:tailEnd len="sm" w="sm" type="none"/>
          </a:ln>
        </p:spPr>
      </p:cxnSp>
      <p:pic>
        <p:nvPicPr>
          <p:cNvPr id="64" name="Google Shape;64;p3"/>
          <p:cNvPicPr preferRelativeResize="0"/>
          <p:nvPr/>
        </p:nvPicPr>
        <p:blipFill>
          <a:blip r:embed="rId6">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id="69" name="Google Shape;69;p4"/>
          <p:cNvPicPr preferRelativeResize="0"/>
          <p:nvPr/>
        </p:nvPicPr>
        <p:blipFill>
          <a:blip r:embed="rId3">
            <a:alphaModFix/>
          </a:blip>
          <a:stretch>
            <a:fillRect/>
          </a:stretch>
        </p:blipFill>
        <p:spPr>
          <a:xfrm>
            <a:off x="2331250" y="-527750"/>
            <a:ext cx="4181325" cy="73505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Parent &amp; Coach Relationship</a:t>
            </a:r>
            <a:endParaRPr u="sng"/>
          </a:p>
        </p:txBody>
      </p:sp>
      <p:sp>
        <p:nvSpPr>
          <p:cNvPr id="75" name="Google Shape;75;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b="1" lang="en" sz="1400">
                <a:solidFill>
                  <a:srgbClr val="000000"/>
                </a:solidFill>
              </a:rPr>
              <a:t>Forms of Communication:</a:t>
            </a:r>
            <a:endParaRPr b="1" sz="1400">
              <a:solidFill>
                <a:srgbClr val="000000"/>
              </a:solidFill>
            </a:endParaRPr>
          </a:p>
          <a:p>
            <a:pPr indent="-304800" lvl="0" marL="457200" rtl="0" algn="l">
              <a:lnSpc>
                <a:spcPct val="100000"/>
              </a:lnSpc>
              <a:spcBef>
                <a:spcPts val="1600"/>
              </a:spcBef>
              <a:spcAft>
                <a:spcPts val="0"/>
              </a:spcAft>
              <a:buClr>
                <a:srgbClr val="000000"/>
              </a:buClr>
              <a:buSzPts val="1200"/>
              <a:buChar char="●"/>
            </a:pPr>
            <a:r>
              <a:rPr lang="en" sz="1200">
                <a:solidFill>
                  <a:srgbClr val="000000"/>
                </a:solidFill>
              </a:rPr>
              <a:t>Coach telling player</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Remind Me</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Twitter</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Parent/Coach Meetings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Email</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Athletic Website</a:t>
            </a:r>
            <a:endParaRPr sz="1200">
              <a:solidFill>
                <a:srgbClr val="000000"/>
              </a:solidFill>
            </a:endParaRPr>
          </a:p>
          <a:p>
            <a:pPr indent="0" lvl="0" marL="0" rtl="0" algn="l">
              <a:lnSpc>
                <a:spcPct val="100000"/>
              </a:lnSpc>
              <a:spcBef>
                <a:spcPts val="1600"/>
              </a:spcBef>
              <a:spcAft>
                <a:spcPts val="0"/>
              </a:spcAft>
              <a:buSzPts val="1400"/>
              <a:buNone/>
            </a:pPr>
            <a:r>
              <a:rPr b="1" lang="en" sz="1400">
                <a:solidFill>
                  <a:srgbClr val="000000"/>
                </a:solidFill>
              </a:rPr>
              <a:t>Types of Information you will receive from coaches:</a:t>
            </a:r>
            <a:endParaRPr b="1" sz="1400">
              <a:solidFill>
                <a:srgbClr val="000000"/>
              </a:solidFill>
            </a:endParaRPr>
          </a:p>
          <a:p>
            <a:pPr indent="-304800" lvl="0" marL="457200" rtl="0" algn="l">
              <a:lnSpc>
                <a:spcPct val="100000"/>
              </a:lnSpc>
              <a:spcBef>
                <a:spcPts val="1600"/>
              </a:spcBef>
              <a:spcAft>
                <a:spcPts val="0"/>
              </a:spcAft>
              <a:buClr>
                <a:srgbClr val="000000"/>
              </a:buClr>
              <a:buSzPts val="1200"/>
              <a:buChar char="●"/>
            </a:pPr>
            <a:r>
              <a:rPr lang="en" sz="1200">
                <a:solidFill>
                  <a:srgbClr val="000000"/>
                </a:solidFill>
              </a:rPr>
              <a:t>Expectations of your child as a player</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Practice times and dates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Team requirements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Team rules &amp; guidelines</a:t>
            </a:r>
            <a:endParaRPr sz="1200">
              <a:solidFill>
                <a:srgbClr val="000000"/>
              </a:solidFill>
            </a:endParaRPr>
          </a:p>
          <a:p>
            <a:pPr indent="-304800" lvl="0" marL="457200" rtl="0" algn="l">
              <a:lnSpc>
                <a:spcPct val="100000"/>
              </a:lnSpc>
              <a:spcBef>
                <a:spcPts val="0"/>
              </a:spcBef>
              <a:spcAft>
                <a:spcPts val="0"/>
              </a:spcAft>
              <a:buClr>
                <a:srgbClr val="000000"/>
              </a:buClr>
              <a:buSzPts val="1200"/>
              <a:buChar char="●"/>
            </a:pPr>
            <a:r>
              <a:rPr lang="en" sz="1200">
                <a:solidFill>
                  <a:srgbClr val="000000"/>
                </a:solidFill>
              </a:rPr>
              <a:t>Game times and locations and all changes that may arise</a:t>
            </a:r>
            <a:endParaRPr sz="1200">
              <a:solidFill>
                <a:srgbClr val="000000"/>
              </a:solidFill>
            </a:endParaRPr>
          </a:p>
          <a:p>
            <a:pPr indent="0" lvl="0" marL="457200" rtl="0" algn="l">
              <a:lnSpc>
                <a:spcPct val="100000"/>
              </a:lnSpc>
              <a:spcBef>
                <a:spcPts val="1600"/>
              </a:spcBef>
              <a:spcAft>
                <a:spcPts val="0"/>
              </a:spcAft>
              <a:buSzPts val="1400"/>
              <a:buNone/>
            </a:pPr>
            <a:r>
              <a:t/>
            </a:r>
            <a:endParaRPr sz="1200">
              <a:solidFill>
                <a:srgbClr val="000000"/>
              </a:solidFill>
            </a:endParaRPr>
          </a:p>
          <a:p>
            <a:pPr indent="0" lvl="0" marL="0" rtl="0" algn="l">
              <a:lnSpc>
                <a:spcPct val="100000"/>
              </a:lnSpc>
              <a:spcBef>
                <a:spcPts val="1600"/>
              </a:spcBef>
              <a:spcAft>
                <a:spcPts val="0"/>
              </a:spcAft>
              <a:buSzPts val="1400"/>
              <a:buNone/>
            </a:pPr>
            <a:r>
              <a:t/>
            </a:r>
            <a:endParaRPr>
              <a:solidFill>
                <a:srgbClr val="000000"/>
              </a:solidFill>
            </a:endParaRPr>
          </a:p>
          <a:p>
            <a:pPr indent="0" lvl="0" marL="0" rtl="0" algn="l">
              <a:lnSpc>
                <a:spcPct val="115000"/>
              </a:lnSpc>
              <a:spcBef>
                <a:spcPts val="1600"/>
              </a:spcBef>
              <a:spcAft>
                <a:spcPts val="0"/>
              </a:spcAft>
              <a:buSzPts val="1400"/>
              <a:buNone/>
            </a:pPr>
            <a:r>
              <a:t/>
            </a:r>
            <a:endParaRPr>
              <a:solidFill>
                <a:srgbClr val="000000"/>
              </a:solidFill>
            </a:endParaRPr>
          </a:p>
          <a:p>
            <a:pPr indent="0" lvl="0" marL="0" rtl="0" algn="l">
              <a:lnSpc>
                <a:spcPct val="115000"/>
              </a:lnSpc>
              <a:spcBef>
                <a:spcPts val="1600"/>
              </a:spcBef>
              <a:spcAft>
                <a:spcPts val="1600"/>
              </a:spcAft>
              <a:buSzPts val="1400"/>
              <a:buNone/>
            </a:pPr>
            <a:r>
              <a:t/>
            </a:r>
            <a:endParaRPr b="1">
              <a:solidFill>
                <a:srgbClr val="000000"/>
              </a:solidFill>
            </a:endParaRPr>
          </a:p>
        </p:txBody>
      </p:sp>
      <p:sp>
        <p:nvSpPr>
          <p:cNvPr id="76" name="Google Shape;76;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a:solidFill>
                  <a:schemeClr val="dk1"/>
                </a:solidFill>
              </a:rPr>
              <a:t>Types of Information coaches need from parents:</a:t>
            </a:r>
            <a:endParaRPr b="1">
              <a:solidFill>
                <a:schemeClr val="dk1"/>
              </a:solidFill>
            </a:endParaRPr>
          </a:p>
          <a:p>
            <a:pPr indent="-304800" lvl="0" marL="457200" rtl="0" algn="l">
              <a:lnSpc>
                <a:spcPct val="100000"/>
              </a:lnSpc>
              <a:spcBef>
                <a:spcPts val="1600"/>
              </a:spcBef>
              <a:spcAft>
                <a:spcPts val="0"/>
              </a:spcAft>
              <a:buClr>
                <a:schemeClr val="dk1"/>
              </a:buClr>
              <a:buSzPts val="1200"/>
              <a:buChar char="●"/>
            </a:pPr>
            <a:r>
              <a:rPr lang="en" sz="1200">
                <a:solidFill>
                  <a:schemeClr val="dk1"/>
                </a:solidFill>
              </a:rPr>
              <a:t>Information on illness or injury - - this will need to be relayed to the athletic trainer</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Notification of scheduling conflicts</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Concerns that you have should be expressed to the softball staff first.</a:t>
            </a:r>
            <a:endParaRPr sz="1200">
              <a:solidFill>
                <a:schemeClr val="dk1"/>
              </a:solidFill>
            </a:endParaRPr>
          </a:p>
          <a:p>
            <a:pPr indent="0" lvl="0" marL="0" rtl="0" algn="l">
              <a:lnSpc>
                <a:spcPct val="100000"/>
              </a:lnSpc>
              <a:spcBef>
                <a:spcPts val="1600"/>
              </a:spcBef>
              <a:spcAft>
                <a:spcPts val="0"/>
              </a:spcAft>
              <a:buSzPts val="1400"/>
              <a:buNone/>
            </a:pPr>
            <a:r>
              <a:rPr b="1" lang="en">
                <a:solidFill>
                  <a:schemeClr val="dk1"/>
                </a:solidFill>
              </a:rPr>
              <a:t>Appropriate steps to resolve conflicts:</a:t>
            </a:r>
            <a:endParaRPr b="1">
              <a:solidFill>
                <a:schemeClr val="dk1"/>
              </a:solidFill>
            </a:endParaRPr>
          </a:p>
          <a:p>
            <a:pPr indent="0" lvl="0" marL="0" rtl="0" algn="ctr">
              <a:lnSpc>
                <a:spcPct val="100000"/>
              </a:lnSpc>
              <a:spcBef>
                <a:spcPts val="1600"/>
              </a:spcBef>
              <a:spcAft>
                <a:spcPts val="0"/>
              </a:spcAft>
              <a:buSzPts val="1400"/>
              <a:buNone/>
            </a:pPr>
            <a:r>
              <a:rPr b="1" lang="en" sz="1200">
                <a:solidFill>
                  <a:schemeClr val="dk1"/>
                </a:solidFill>
              </a:rPr>
              <a:t>24 Hour Rule after Game</a:t>
            </a:r>
            <a:endParaRPr b="1" sz="1200">
              <a:solidFill>
                <a:schemeClr val="dk1"/>
              </a:solidFill>
            </a:endParaRPr>
          </a:p>
          <a:p>
            <a:pPr indent="-304800" lvl="0" marL="457200" rtl="0" algn="l">
              <a:lnSpc>
                <a:spcPct val="100000"/>
              </a:lnSpc>
              <a:spcBef>
                <a:spcPts val="1600"/>
              </a:spcBef>
              <a:spcAft>
                <a:spcPts val="0"/>
              </a:spcAft>
              <a:buClr>
                <a:schemeClr val="dk1"/>
              </a:buClr>
              <a:buSzPts val="1200"/>
              <a:buChar char="●"/>
            </a:pPr>
            <a:r>
              <a:rPr lang="en" sz="1200">
                <a:solidFill>
                  <a:schemeClr val="dk1"/>
                </a:solidFill>
              </a:rPr>
              <a:t>1st Step: Talk to your daughter</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2nd Step: Coach &amp; Player Conference Scheduled</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3rd Step: Meeting with Coach/Player/Parent</a:t>
            </a:r>
            <a:endParaRPr sz="1200">
              <a:solidFill>
                <a:schemeClr val="dk1"/>
              </a:solidFill>
            </a:endParaRPr>
          </a:p>
          <a:p>
            <a:pPr indent="-304800" lvl="0" marL="457200" rtl="0" algn="l">
              <a:lnSpc>
                <a:spcPct val="100000"/>
              </a:lnSpc>
              <a:spcBef>
                <a:spcPts val="0"/>
              </a:spcBef>
              <a:spcAft>
                <a:spcPts val="0"/>
              </a:spcAft>
              <a:buClr>
                <a:schemeClr val="dk1"/>
              </a:buClr>
              <a:buSzPts val="1200"/>
              <a:buChar char="●"/>
            </a:pPr>
            <a:r>
              <a:rPr lang="en" sz="1200">
                <a:solidFill>
                  <a:schemeClr val="dk1"/>
                </a:solidFill>
              </a:rPr>
              <a:t>4th Step: Meeting with Coach/Parent/Coordinator</a:t>
            </a:r>
            <a:endParaRPr sz="1200">
              <a:solidFill>
                <a:schemeClr val="dk1"/>
              </a:solidFill>
            </a:endParaRPr>
          </a:p>
        </p:txBody>
      </p:sp>
      <p:pic>
        <p:nvPicPr>
          <p:cNvPr id="77" name="Google Shape;77;p5"/>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6"/>
          <p:cNvSpPr txBox="1"/>
          <p:nvPr>
            <p:ph type="title"/>
          </p:nvPr>
        </p:nvSpPr>
        <p:spPr>
          <a:xfrm>
            <a:off x="311700" y="2926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Parent &amp; Coach Relationship</a:t>
            </a:r>
            <a:endParaRPr u="sng"/>
          </a:p>
        </p:txBody>
      </p:sp>
      <p:sp>
        <p:nvSpPr>
          <p:cNvPr id="83" name="Google Shape;83;p6"/>
          <p:cNvSpPr txBox="1"/>
          <p:nvPr>
            <p:ph idx="1" type="body"/>
          </p:nvPr>
        </p:nvSpPr>
        <p:spPr>
          <a:xfrm>
            <a:off x="311700" y="10000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Appropriate issues that will be discussed with the coaches:</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The treatment of your daughter; </a:t>
            </a:r>
            <a:r>
              <a:rPr b="1" lang="en" sz="1200">
                <a:solidFill>
                  <a:srgbClr val="000000"/>
                </a:solidFill>
              </a:rPr>
              <a:t>ONLY YOUR DAUGHTER</a:t>
            </a:r>
            <a:endParaRPr b="1"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Ways that can help your child improve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Concerns about your child’s behavior</a:t>
            </a:r>
            <a:endParaRPr sz="1200">
              <a:solidFill>
                <a:srgbClr val="000000"/>
              </a:solidFill>
            </a:endParaRPr>
          </a:p>
          <a:p>
            <a:pPr indent="0" lvl="0" marL="0" rtl="0" algn="l">
              <a:lnSpc>
                <a:spcPct val="115000"/>
              </a:lnSpc>
              <a:spcBef>
                <a:spcPts val="1600"/>
              </a:spcBef>
              <a:spcAft>
                <a:spcPts val="0"/>
              </a:spcAft>
              <a:buSzPts val="1400"/>
              <a:buNone/>
            </a:pPr>
            <a:r>
              <a:rPr b="1" lang="en">
                <a:solidFill>
                  <a:srgbClr val="000000"/>
                </a:solidFill>
              </a:rPr>
              <a:t>Issues that will not be discussed with parents:</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Practice Organization</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Other Student/Athletes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Team Strategy</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Playing Time</a:t>
            </a:r>
            <a:endParaRPr sz="1200">
              <a:solidFill>
                <a:srgbClr val="000000"/>
              </a:solidFill>
            </a:endParaRPr>
          </a:p>
        </p:txBody>
      </p:sp>
      <p:sp>
        <p:nvSpPr>
          <p:cNvPr id="84" name="Google Shape;84;p6"/>
          <p:cNvSpPr txBox="1"/>
          <p:nvPr>
            <p:ph idx="2" type="body"/>
          </p:nvPr>
        </p:nvSpPr>
        <p:spPr>
          <a:xfrm>
            <a:off x="4832400" y="10000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Parent Behavior Expectations:</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Emphasize a healthy work ethic concentrated on improved performance, not winning. Winning will come with skill improvement.</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Embrace your daughter’s role in the softball program and build up the importance of everyone contributing to the best of their ability with their given role. </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Maintain control of your emotions at all games and events.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Be a positive role model. Be a positive </a:t>
            </a:r>
            <a:r>
              <a:rPr b="1" lang="en" sz="1200">
                <a:solidFill>
                  <a:srgbClr val="000000"/>
                </a:solidFill>
              </a:rPr>
              <a:t>FAN.</a:t>
            </a:r>
            <a:endParaRPr b="1" sz="1200">
              <a:solidFill>
                <a:srgbClr val="000000"/>
              </a:solidFill>
            </a:endParaRPr>
          </a:p>
          <a:p>
            <a:pPr indent="-304800" lvl="0" marL="457200" rtl="0" algn="l">
              <a:lnSpc>
                <a:spcPct val="115000"/>
              </a:lnSpc>
              <a:spcBef>
                <a:spcPts val="0"/>
              </a:spcBef>
              <a:spcAft>
                <a:spcPts val="0"/>
              </a:spcAft>
              <a:buClr>
                <a:srgbClr val="000000"/>
              </a:buClr>
              <a:buSzPts val="1200"/>
              <a:buChar char="●"/>
            </a:pPr>
            <a:r>
              <a:rPr b="1" lang="en" sz="1200">
                <a:solidFill>
                  <a:srgbClr val="000000"/>
                </a:solidFill>
              </a:rPr>
              <a:t>DO NOT APPROACH A COACH OR PLAYER FROM THE STANDS WHILE THEY ARE INVOLVED IN A COMPETITION. (EVEN THE DUGOUT) </a:t>
            </a:r>
            <a:r>
              <a:rPr lang="en" sz="1200">
                <a:solidFill>
                  <a:srgbClr val="000000"/>
                </a:solidFill>
              </a:rPr>
              <a:t>This includes before and after games.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Do not enter the playing field, dugout, or bullpen area, unless your child is injured. </a:t>
            </a:r>
            <a:endParaRPr sz="1200">
              <a:solidFill>
                <a:srgbClr val="000000"/>
              </a:solidFill>
            </a:endParaRPr>
          </a:p>
        </p:txBody>
      </p:sp>
      <p:pic>
        <p:nvPicPr>
          <p:cNvPr id="85" name="Google Shape;85;p6"/>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7"/>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Bronco</a:t>
            </a:r>
            <a:r>
              <a:rPr lang="en" u="sng"/>
              <a:t> Expectations</a:t>
            </a:r>
            <a:endParaRPr u="sng"/>
          </a:p>
        </p:txBody>
      </p:sp>
      <p:sp>
        <p:nvSpPr>
          <p:cNvPr id="91" name="Google Shape;91;p7"/>
          <p:cNvSpPr txBox="1"/>
          <p:nvPr>
            <p:ph idx="1" type="body"/>
          </p:nvPr>
        </p:nvSpPr>
        <p:spPr>
          <a:xfrm>
            <a:off x="311700" y="9238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200">
                <a:solidFill>
                  <a:srgbClr val="000000"/>
                </a:solidFill>
              </a:rPr>
              <a:t>School</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Players will attend all classes unless an excused note is approved from the office.</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C’s are not our goal academically. WE WANT TO EXCEL IN THE CLASSROOM!</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Poor behavior will not be tolerated on any part of campus. </a:t>
            </a:r>
            <a:endParaRPr b="1" sz="1000">
              <a:solidFill>
                <a:srgbClr val="000000"/>
              </a:solidFill>
            </a:endParaRPr>
          </a:p>
          <a:p>
            <a:pPr indent="0" lvl="0" marL="0" rtl="0" algn="l">
              <a:lnSpc>
                <a:spcPct val="115000"/>
              </a:lnSpc>
              <a:spcBef>
                <a:spcPts val="1600"/>
              </a:spcBef>
              <a:spcAft>
                <a:spcPts val="0"/>
              </a:spcAft>
              <a:buSzPts val="1400"/>
              <a:buNone/>
            </a:pPr>
            <a:r>
              <a:rPr b="1" lang="en" sz="1200">
                <a:solidFill>
                  <a:srgbClr val="000000"/>
                </a:solidFill>
              </a:rPr>
              <a:t>Drugs</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Players are not to be using at anytime: alcohol, drugs, or any synthetic variation of any illegal street drugs.</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Players are not to share or solicit the sale of any prescribed drug.</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Players are not to vape or use any other forms of tobacco.</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The Belton ISD Student/Athletic Handbook will be followed.  </a:t>
            </a:r>
            <a:endParaRPr b="1" sz="1000">
              <a:solidFill>
                <a:srgbClr val="000000"/>
              </a:solidFill>
            </a:endParaRPr>
          </a:p>
        </p:txBody>
      </p:sp>
      <p:sp>
        <p:nvSpPr>
          <p:cNvPr id="92" name="Google Shape;92;p7"/>
          <p:cNvSpPr txBox="1"/>
          <p:nvPr>
            <p:ph idx="2" type="body"/>
          </p:nvPr>
        </p:nvSpPr>
        <p:spPr>
          <a:xfrm>
            <a:off x="4832400" y="847675"/>
            <a:ext cx="3999900" cy="3911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sz="1200">
                <a:solidFill>
                  <a:srgbClr val="000000"/>
                </a:solidFill>
              </a:rPr>
              <a:t>Locker Room</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Players are not to take any item out of another player’s locker; this includes team equipment along with personal items.</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Use locker wisely; lock up valuables.</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All locker room music will be edited/clean edition and the volume will be respectful to the other teams and coaches in the area. </a:t>
            </a:r>
            <a:endParaRPr b="1" sz="1000">
              <a:solidFill>
                <a:srgbClr val="000000"/>
              </a:solidFill>
            </a:endParaRPr>
          </a:p>
          <a:p>
            <a:pPr indent="0" lvl="0" marL="0" rtl="0" algn="l">
              <a:lnSpc>
                <a:spcPct val="115000"/>
              </a:lnSpc>
              <a:spcBef>
                <a:spcPts val="1600"/>
              </a:spcBef>
              <a:spcAft>
                <a:spcPts val="0"/>
              </a:spcAft>
              <a:buSzPts val="1400"/>
              <a:buNone/>
            </a:pPr>
            <a:r>
              <a:rPr b="1" lang="en" sz="1200">
                <a:solidFill>
                  <a:srgbClr val="000000"/>
                </a:solidFill>
              </a:rPr>
              <a:t>Equipment</a:t>
            </a:r>
            <a:endParaRPr b="1" sz="1200">
              <a:solidFill>
                <a:srgbClr val="000000"/>
              </a:solidFill>
            </a:endParaRPr>
          </a:p>
          <a:p>
            <a:pPr indent="-292100" lvl="0" marL="457200" rtl="0" algn="l">
              <a:lnSpc>
                <a:spcPct val="115000"/>
              </a:lnSpc>
              <a:spcBef>
                <a:spcPts val="1600"/>
              </a:spcBef>
              <a:spcAft>
                <a:spcPts val="0"/>
              </a:spcAft>
              <a:buClr>
                <a:srgbClr val="000000"/>
              </a:buClr>
              <a:buSzPts val="1000"/>
              <a:buChar char="●"/>
            </a:pPr>
            <a:r>
              <a:rPr b="1" lang="en" sz="1000">
                <a:solidFill>
                  <a:srgbClr val="000000"/>
                </a:solidFill>
              </a:rPr>
              <a:t>WE WILL BE A UNIFORMED GROUP IN ALL ACTIVITIES. If one person does not have it on, no one should.</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Your equipment is to be put away in your locker each day. </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Our equipment is not responsible for poor performance. Thrown equipment will be dealt with immediately. </a:t>
            </a:r>
            <a:endParaRPr b="1" sz="1000">
              <a:solidFill>
                <a:srgbClr val="000000"/>
              </a:solidFill>
            </a:endParaRPr>
          </a:p>
          <a:p>
            <a:pPr indent="-292100" lvl="0" marL="457200" rtl="0" algn="l">
              <a:lnSpc>
                <a:spcPct val="115000"/>
              </a:lnSpc>
              <a:spcBef>
                <a:spcPts val="0"/>
              </a:spcBef>
              <a:spcAft>
                <a:spcPts val="0"/>
              </a:spcAft>
              <a:buClr>
                <a:srgbClr val="000000"/>
              </a:buClr>
              <a:buSzPts val="1000"/>
              <a:buChar char="●"/>
            </a:pPr>
            <a:r>
              <a:rPr b="1" lang="en" sz="1000">
                <a:solidFill>
                  <a:srgbClr val="000000"/>
                </a:solidFill>
              </a:rPr>
              <a:t>Athlete is responsible for washing Game Day Uniforms. Except brand new uniforms.</a:t>
            </a:r>
            <a:endParaRPr b="1" sz="1000">
              <a:solidFill>
                <a:srgbClr val="000000"/>
              </a:solidFill>
            </a:endParaRPr>
          </a:p>
          <a:p>
            <a:pPr indent="0" lvl="0" marL="0" rtl="0" algn="l">
              <a:lnSpc>
                <a:spcPct val="115000"/>
              </a:lnSpc>
              <a:spcBef>
                <a:spcPts val="1600"/>
              </a:spcBef>
              <a:spcAft>
                <a:spcPts val="1600"/>
              </a:spcAft>
              <a:buSzPts val="1400"/>
              <a:buNone/>
            </a:pPr>
            <a:r>
              <a:t/>
            </a:r>
            <a:endParaRPr sz="1000">
              <a:solidFill>
                <a:srgbClr val="000000"/>
              </a:solidFill>
            </a:endParaRPr>
          </a:p>
        </p:txBody>
      </p:sp>
      <p:pic>
        <p:nvPicPr>
          <p:cNvPr id="93" name="Google Shape;93;p7"/>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Team Policies</a:t>
            </a:r>
            <a:endParaRPr u="sng"/>
          </a:p>
        </p:txBody>
      </p:sp>
      <p:sp>
        <p:nvSpPr>
          <p:cNvPr id="99" name="Google Shape;99;p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Team Policy</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Players ride to games and tournaments on the bus. May go home with parent/guardian on Friday games &amp; Saturday tournaments if signed out. Players will ride to and from during playoffs.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Missed practices will need to be made up before the next game and could affect playing time. </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are asked to put high school softball above club ball while in season.</a:t>
            </a:r>
            <a:endParaRPr sz="1200">
              <a:solidFill>
                <a:srgbClr val="000000"/>
              </a:solidFill>
            </a:endParaRPr>
          </a:p>
        </p:txBody>
      </p:sp>
      <p:sp>
        <p:nvSpPr>
          <p:cNvPr id="100" name="Google Shape;100;p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Injury</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Report all injuries to the trainer and coach before leaving practice.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All reported injuries that require treatment should be done in the trainer’s room. </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Please talk to a coach or trainer before going to the Doctor about an injury. </a:t>
            </a:r>
            <a:endParaRPr sz="1200">
              <a:solidFill>
                <a:srgbClr val="000000"/>
              </a:solidFill>
            </a:endParaRPr>
          </a:p>
        </p:txBody>
      </p:sp>
      <p:pic>
        <p:nvPicPr>
          <p:cNvPr id="101" name="Google Shape;101;p8"/>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Practice Requirements</a:t>
            </a:r>
            <a:endParaRPr u="sng"/>
          </a:p>
        </p:txBody>
      </p:sp>
      <p:sp>
        <p:nvSpPr>
          <p:cNvPr id="107" name="Google Shape;107;p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Practice</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PLAYERS MUST BE ON TIME!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PRACTICES ARE NOT TIMES TO PLAY! We will be focused and efficient.</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should be at every practice unless officially excused by the coach, trainer, doctor, or your parent.</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must contact coaches if they miss a practice.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If a player is injured and is limited in their movement, they must receive treatment from the trainer and remain at practice if the injury permits.</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will wear matching practice shirts and pants; WE ARE A TEAM! </a:t>
            </a:r>
            <a:endParaRPr sz="1200">
              <a:solidFill>
                <a:srgbClr val="000000"/>
              </a:solidFill>
            </a:endParaRPr>
          </a:p>
        </p:txBody>
      </p:sp>
      <p:pic>
        <p:nvPicPr>
          <p:cNvPr id="108" name="Google Shape;108;p9"/>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g10ac99dd296_2_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u="sng"/>
              <a:t>Game Day Requirements</a:t>
            </a:r>
            <a:endParaRPr u="sng"/>
          </a:p>
        </p:txBody>
      </p:sp>
      <p:sp>
        <p:nvSpPr>
          <p:cNvPr id="114" name="Google Shape;114;g10ac99dd296_2_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n">
                <a:solidFill>
                  <a:srgbClr val="000000"/>
                </a:solidFill>
              </a:rPr>
              <a:t>Game Day</a:t>
            </a:r>
            <a:endParaRPr b="1">
              <a:solidFill>
                <a:srgbClr val="000000"/>
              </a:solidFill>
            </a:endParaRPr>
          </a:p>
          <a:p>
            <a:pPr indent="-304800" lvl="0" marL="457200" rtl="0" algn="l">
              <a:lnSpc>
                <a:spcPct val="115000"/>
              </a:lnSpc>
              <a:spcBef>
                <a:spcPts val="1600"/>
              </a:spcBef>
              <a:spcAft>
                <a:spcPts val="0"/>
              </a:spcAft>
              <a:buClr>
                <a:srgbClr val="000000"/>
              </a:buClr>
              <a:buSzPts val="1200"/>
              <a:buChar char="●"/>
            </a:pPr>
            <a:r>
              <a:rPr lang="en" sz="1200">
                <a:solidFill>
                  <a:srgbClr val="000000"/>
                </a:solidFill>
              </a:rPr>
              <a:t>PLAYERS MUST BE ON TIME!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are expected to be in attendance for all games and stay until field maintenance is done.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should be at every game unless officially excused by the coach, trainer, or doctor.</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must contact coaches if they are going to miss a game.</a:t>
            </a:r>
            <a:endParaRPr sz="1200">
              <a:solidFill>
                <a:srgbClr val="000000"/>
              </a:solidFill>
            </a:endParaRPr>
          </a:p>
          <a:p>
            <a:pPr indent="-304800" lvl="0" marL="457200" rtl="0" algn="l">
              <a:lnSpc>
                <a:spcPct val="115000"/>
              </a:lnSpc>
              <a:spcBef>
                <a:spcPts val="0"/>
              </a:spcBef>
              <a:spcAft>
                <a:spcPts val="0"/>
              </a:spcAft>
              <a:buClr>
                <a:srgbClr val="000000"/>
              </a:buClr>
              <a:buSzPts val="1200"/>
              <a:buChar char="●"/>
            </a:pPr>
            <a:r>
              <a:rPr lang="en" sz="1200">
                <a:solidFill>
                  <a:srgbClr val="000000"/>
                </a:solidFill>
              </a:rPr>
              <a:t>Players are expected to wear game day attire; WE ARE A TEAM! </a:t>
            </a:r>
            <a:endParaRPr sz="1200">
              <a:solidFill>
                <a:srgbClr val="000000"/>
              </a:solidFill>
            </a:endParaRPr>
          </a:p>
        </p:txBody>
      </p:sp>
      <p:pic>
        <p:nvPicPr>
          <p:cNvPr id="115" name="Google Shape;115;g10ac99dd296_2_0"/>
          <p:cNvPicPr preferRelativeResize="0"/>
          <p:nvPr/>
        </p:nvPicPr>
        <p:blipFill>
          <a:blip r:embed="rId3">
            <a:alphaModFix amt="25000"/>
          </a:blip>
          <a:stretch>
            <a:fillRect/>
          </a:stretch>
        </p:blipFill>
        <p:spPr>
          <a:xfrm>
            <a:off x="1762597" y="702222"/>
            <a:ext cx="5618800" cy="3739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